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Kage" charset="1" panose="00000500000000000000"/>
      <p:regular r:id="rId14"/>
    </p:embeddedFont>
    <p:embeddedFont>
      <p:font typeface="Kage Bold" charset="1" panose="00000800000000000000"/>
      <p:regular r:id="rId15"/>
    </p:embeddedFont>
    <p:embeddedFont>
      <p:font typeface="Kage Thin" charset="1" panose="00000200000000000000"/>
      <p:regular r:id="rId16"/>
    </p:embeddedFont>
    <p:embeddedFont>
      <p:font typeface="Kage Heavy" charset="1" panose="00000A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1.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1.png" Type="http://schemas.openxmlformats.org/officeDocument/2006/relationships/image"/><Relationship Id="rId8"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1.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en.wikipedia.org/wiki/University_of_Cambridge" TargetMode="External" Type="http://schemas.openxmlformats.org/officeDocument/2006/relationships/hyperlink"/><Relationship Id="rId11" Target="../media/image11.png" Type="http://schemas.openxmlformats.org/officeDocument/2006/relationships/image"/><Relationship Id="rId12" Target="../media/image18.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https://en.wikipedia.org/wiki/Zeus_Technology" TargetMode="External" Type="http://schemas.openxmlformats.org/officeDocument/2006/relationships/hyperlink"/><Relationship Id="rId8" Target="https://en.wikipedia.org/wiki/Cambridge" TargetMode="External" Type="http://schemas.openxmlformats.org/officeDocument/2006/relationships/hyperlink"/><Relationship Id="rId9" Target="https://en.wikipedia.org/wiki/England"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20.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1.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6884692" y="483195"/>
            <a:ext cx="3604216" cy="2432163"/>
          </a:xfrm>
          <a:custGeom>
            <a:avLst/>
            <a:gdLst/>
            <a:ahLst/>
            <a:cxnLst/>
            <a:rect r="r" b="b" t="t" l="l"/>
            <a:pathLst>
              <a:path h="2432163" w="3604216">
                <a:moveTo>
                  <a:pt x="0" y="0"/>
                </a:moveTo>
                <a:lnTo>
                  <a:pt x="3604216" y="0"/>
                </a:lnTo>
                <a:lnTo>
                  <a:pt x="3604216" y="2432163"/>
                </a:lnTo>
                <a:lnTo>
                  <a:pt x="0" y="2432163"/>
                </a:lnTo>
                <a:lnTo>
                  <a:pt x="0" y="0"/>
                </a:lnTo>
                <a:close/>
              </a:path>
            </a:pathLst>
          </a:custGeom>
          <a:blipFill>
            <a:blip r:embed="rId3"/>
            <a:stretch>
              <a:fillRect l="0" t="-45781" r="0" b="0"/>
            </a:stretch>
          </a:blipFill>
        </p:spPr>
      </p:sp>
      <p:sp>
        <p:nvSpPr>
          <p:cNvPr name="TextBox 7" id="7"/>
          <p:cNvSpPr txBox="true"/>
          <p:nvPr/>
        </p:nvSpPr>
        <p:spPr>
          <a:xfrm rot="0">
            <a:off x="2193901" y="4078860"/>
            <a:ext cx="13954611" cy="1828187"/>
          </a:xfrm>
          <a:prstGeom prst="rect">
            <a:avLst/>
          </a:prstGeom>
        </p:spPr>
        <p:txBody>
          <a:bodyPr anchor="t" rtlCol="false" tIns="0" lIns="0" bIns="0" rIns="0">
            <a:spAutoFit/>
          </a:bodyPr>
          <a:lstStyle/>
          <a:p>
            <a:pPr algn="ctr" marL="0" indent="0" lvl="0">
              <a:lnSpc>
                <a:spcPts val="13036"/>
              </a:lnSpc>
              <a:spcBef>
                <a:spcPct val="0"/>
              </a:spcBef>
            </a:pPr>
            <a:r>
              <a:rPr lang="en-US" sz="15158">
                <a:solidFill>
                  <a:srgbClr val="445544"/>
                </a:solidFill>
                <a:latin typeface="Kage"/>
              </a:rPr>
              <a:t>Zeus web server</a:t>
            </a:r>
          </a:p>
        </p:txBody>
      </p:sp>
      <p:sp>
        <p:nvSpPr>
          <p:cNvPr name="Freeform 8" id="8"/>
          <p:cNvSpPr/>
          <p:nvPr/>
        </p:nvSpPr>
        <p:spPr>
          <a:xfrm flipH="false" flipV="false" rot="-1072958">
            <a:off x="14100849" y="2573383"/>
            <a:ext cx="2084390" cy="1792576"/>
          </a:xfrm>
          <a:custGeom>
            <a:avLst/>
            <a:gdLst/>
            <a:ahLst/>
            <a:cxnLst/>
            <a:rect r="r" b="b" t="t" l="l"/>
            <a:pathLst>
              <a:path h="1792576" w="2084390">
                <a:moveTo>
                  <a:pt x="0" y="0"/>
                </a:moveTo>
                <a:lnTo>
                  <a:pt x="2084390" y="0"/>
                </a:lnTo>
                <a:lnTo>
                  <a:pt x="2084390" y="1792575"/>
                </a:lnTo>
                <a:lnTo>
                  <a:pt x="0" y="1792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2244">
            <a:off x="9437015" y="771862"/>
            <a:ext cx="784622" cy="1034873"/>
          </a:xfrm>
          <a:custGeom>
            <a:avLst/>
            <a:gdLst/>
            <a:ahLst/>
            <a:cxnLst/>
            <a:rect r="r" b="b" t="t" l="l"/>
            <a:pathLst>
              <a:path h="1034873" w="784622">
                <a:moveTo>
                  <a:pt x="0" y="0"/>
                </a:moveTo>
                <a:lnTo>
                  <a:pt x="784621" y="0"/>
                </a:lnTo>
                <a:lnTo>
                  <a:pt x="784621" y="1034873"/>
                </a:lnTo>
                <a:lnTo>
                  <a:pt x="0" y="1034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102244">
            <a:off x="7152761" y="1326513"/>
            <a:ext cx="3063424" cy="1012187"/>
          </a:xfrm>
          <a:prstGeom prst="rect">
            <a:avLst/>
          </a:prstGeom>
        </p:spPr>
        <p:txBody>
          <a:bodyPr anchor="t" rtlCol="false" tIns="0" lIns="0" bIns="0" rIns="0">
            <a:spAutoFit/>
          </a:bodyPr>
          <a:lstStyle/>
          <a:p>
            <a:pPr algn="ctr" marL="0" indent="0" lvl="0">
              <a:lnSpc>
                <a:spcPts val="7259"/>
              </a:lnSpc>
              <a:spcBef>
                <a:spcPct val="0"/>
              </a:spcBef>
            </a:pPr>
            <a:r>
              <a:rPr lang="en-US" sz="8441">
                <a:solidFill>
                  <a:srgbClr val="445544"/>
                </a:solidFill>
                <a:latin typeface="Kage"/>
              </a:rPr>
              <a:t>Senai</a:t>
            </a:r>
          </a:p>
        </p:txBody>
      </p:sp>
      <p:sp>
        <p:nvSpPr>
          <p:cNvPr name="Freeform 11" id="11"/>
          <p:cNvSpPr/>
          <p:nvPr/>
        </p:nvSpPr>
        <p:spPr>
          <a:xfrm flipH="false" flipV="false" rot="912893">
            <a:off x="2596260" y="6174798"/>
            <a:ext cx="4910865" cy="3063152"/>
          </a:xfrm>
          <a:custGeom>
            <a:avLst/>
            <a:gdLst/>
            <a:ahLst/>
            <a:cxnLst/>
            <a:rect r="r" b="b" t="t" l="l"/>
            <a:pathLst>
              <a:path h="3063152" w="4910865">
                <a:moveTo>
                  <a:pt x="0" y="0"/>
                </a:moveTo>
                <a:lnTo>
                  <a:pt x="4910865" y="0"/>
                </a:lnTo>
                <a:lnTo>
                  <a:pt x="4910865" y="3063152"/>
                </a:lnTo>
                <a:lnTo>
                  <a:pt x="0" y="30631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387803" y="5989016"/>
            <a:ext cx="11566807" cy="605284"/>
          </a:xfrm>
          <a:prstGeom prst="rect">
            <a:avLst/>
          </a:prstGeom>
        </p:spPr>
        <p:txBody>
          <a:bodyPr anchor="t" rtlCol="false" tIns="0" lIns="0" bIns="0" rIns="0">
            <a:spAutoFit/>
          </a:bodyPr>
          <a:lstStyle/>
          <a:p>
            <a:pPr algn="r">
              <a:lnSpc>
                <a:spcPts val="4962"/>
              </a:lnSpc>
              <a:spcBef>
                <a:spcPct val="0"/>
              </a:spcBef>
            </a:pPr>
            <a:r>
              <a:rPr lang="en-US" sz="3544" spc="953">
                <a:solidFill>
                  <a:srgbClr val="C17538"/>
                </a:solidFill>
                <a:latin typeface="DM Sans Bold"/>
              </a:rPr>
              <a:t>GRUPO: JNGR</a:t>
            </a:r>
          </a:p>
        </p:txBody>
      </p:sp>
      <p:sp>
        <p:nvSpPr>
          <p:cNvPr name="TextBox 13" id="13"/>
          <p:cNvSpPr txBox="true"/>
          <p:nvPr/>
        </p:nvSpPr>
        <p:spPr>
          <a:xfrm rot="0">
            <a:off x="2927073" y="7061422"/>
            <a:ext cx="4209677" cy="1566130"/>
          </a:xfrm>
          <a:prstGeom prst="rect">
            <a:avLst/>
          </a:prstGeom>
        </p:spPr>
        <p:txBody>
          <a:bodyPr anchor="t" rtlCol="false" tIns="0" lIns="0" bIns="0" rIns="0">
            <a:spAutoFit/>
          </a:bodyPr>
          <a:lstStyle/>
          <a:p>
            <a:pPr algn="ctr">
              <a:lnSpc>
                <a:spcPts val="4179"/>
              </a:lnSpc>
            </a:pPr>
            <a:r>
              <a:rPr lang="en-US" sz="3634">
                <a:solidFill>
                  <a:srgbClr val="445544"/>
                </a:solidFill>
                <a:latin typeface="DM Sans"/>
              </a:rPr>
              <a:t>intergrantes: Nathy Dias; Julio; Gabriella e Rafael</a:t>
            </a:r>
          </a:p>
        </p:txBody>
      </p:sp>
      <p:grpSp>
        <p:nvGrpSpPr>
          <p:cNvPr name="Group 14" id="14"/>
          <p:cNvGrpSpPr/>
          <p:nvPr/>
        </p:nvGrpSpPr>
        <p:grpSpPr>
          <a:xfrm rot="0">
            <a:off x="1322564" y="1511235"/>
            <a:ext cx="741882" cy="7418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17" id="17"/>
          <p:cNvGrpSpPr/>
          <p:nvPr/>
        </p:nvGrpSpPr>
        <p:grpSpPr>
          <a:xfrm rot="0">
            <a:off x="2230723" y="1511235"/>
            <a:ext cx="741882" cy="74188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F9999"/>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20" id="20"/>
          <p:cNvGrpSpPr/>
          <p:nvPr/>
        </p:nvGrpSpPr>
        <p:grpSpPr>
          <a:xfrm rot="0">
            <a:off x="3138882" y="1511235"/>
            <a:ext cx="741882" cy="74188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7538"/>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23" id="23"/>
          <p:cNvGrpSpPr/>
          <p:nvPr/>
        </p:nvGrpSpPr>
        <p:grpSpPr>
          <a:xfrm rot="0">
            <a:off x="4004958" y="1511235"/>
            <a:ext cx="741882" cy="7418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544"/>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Freeform 26" id="26"/>
          <p:cNvSpPr/>
          <p:nvPr/>
        </p:nvSpPr>
        <p:spPr>
          <a:xfrm flipH="false" flipV="false" rot="0">
            <a:off x="14527230" y="6594300"/>
            <a:ext cx="3316019" cy="3495145"/>
          </a:xfrm>
          <a:custGeom>
            <a:avLst/>
            <a:gdLst/>
            <a:ahLst/>
            <a:cxnLst/>
            <a:rect r="r" b="b" t="t" l="l"/>
            <a:pathLst>
              <a:path h="3495145" w="3316019">
                <a:moveTo>
                  <a:pt x="0" y="0"/>
                </a:moveTo>
                <a:lnTo>
                  <a:pt x="3316019" y="0"/>
                </a:lnTo>
                <a:lnTo>
                  <a:pt x="3316019" y="3495145"/>
                </a:lnTo>
                <a:lnTo>
                  <a:pt x="0" y="3495145"/>
                </a:lnTo>
                <a:lnTo>
                  <a:pt x="0" y="0"/>
                </a:lnTo>
                <a:close/>
              </a:path>
            </a:pathLst>
          </a:custGeom>
          <a:blipFill>
            <a:blip r:embed="rId10"/>
            <a:stretch>
              <a:fillRect l="0" t="0" r="0" b="0"/>
            </a:stretch>
          </a:blipFill>
        </p:spPr>
      </p:sp>
      <p:sp>
        <p:nvSpPr>
          <p:cNvPr name="Freeform 27" id="27"/>
          <p:cNvSpPr/>
          <p:nvPr/>
        </p:nvSpPr>
        <p:spPr>
          <a:xfrm flipH="false" flipV="false" rot="0">
            <a:off x="7790706" y="230049"/>
            <a:ext cx="1792187" cy="506293"/>
          </a:xfrm>
          <a:custGeom>
            <a:avLst/>
            <a:gdLst/>
            <a:ahLst/>
            <a:cxnLst/>
            <a:rect r="r" b="b" t="t" l="l"/>
            <a:pathLst>
              <a:path h="506293" w="1792187">
                <a:moveTo>
                  <a:pt x="0" y="0"/>
                </a:moveTo>
                <a:lnTo>
                  <a:pt x="1792188" y="0"/>
                </a:lnTo>
                <a:lnTo>
                  <a:pt x="1792188" y="506293"/>
                </a:lnTo>
                <a:lnTo>
                  <a:pt x="0" y="506293"/>
                </a:lnTo>
                <a:lnTo>
                  <a:pt x="0" y="0"/>
                </a:lnTo>
                <a:close/>
              </a:path>
            </a:pathLst>
          </a:custGeom>
          <a:blipFill>
            <a:blip r:embed="rId11"/>
            <a:stretch>
              <a:fillRect l="0" t="0" r="0" b="0"/>
            </a:stretch>
          </a:blipFill>
        </p:spPr>
      </p:sp>
      <p:sp>
        <p:nvSpPr>
          <p:cNvPr name="Freeform 28" id="28"/>
          <p:cNvSpPr/>
          <p:nvPr/>
        </p:nvSpPr>
        <p:spPr>
          <a:xfrm flipH="false" flipV="false" rot="0">
            <a:off x="141429" y="7805260"/>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12"/>
            <a:stretch>
              <a:fillRect l="0" t="0" r="0" b="0"/>
            </a:stretch>
          </a:blipFill>
        </p:spPr>
      </p:sp>
      <p:sp>
        <p:nvSpPr>
          <p:cNvPr name="Freeform 29" id="29"/>
          <p:cNvSpPr/>
          <p:nvPr/>
        </p:nvSpPr>
        <p:spPr>
          <a:xfrm flipH="false" flipV="false" rot="0">
            <a:off x="-638931" y="8341872"/>
            <a:ext cx="1961495" cy="1950796"/>
          </a:xfrm>
          <a:custGeom>
            <a:avLst/>
            <a:gdLst/>
            <a:ahLst/>
            <a:cxnLst/>
            <a:rect r="r" b="b" t="t" l="l"/>
            <a:pathLst>
              <a:path h="1950796" w="1961495">
                <a:moveTo>
                  <a:pt x="0" y="0"/>
                </a:moveTo>
                <a:lnTo>
                  <a:pt x="1961495" y="0"/>
                </a:lnTo>
                <a:lnTo>
                  <a:pt x="1961495" y="1950796"/>
                </a:lnTo>
                <a:lnTo>
                  <a:pt x="0" y="19507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grpSp>
        <p:nvGrpSpPr>
          <p:cNvPr name="Group 6" id="6"/>
          <p:cNvGrpSpPr/>
          <p:nvPr/>
        </p:nvGrpSpPr>
        <p:grpSpPr>
          <a:xfrm rot="0">
            <a:off x="3389732" y="3116643"/>
            <a:ext cx="1371594" cy="13715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9" id="9"/>
          <p:cNvGrpSpPr/>
          <p:nvPr/>
        </p:nvGrpSpPr>
        <p:grpSpPr>
          <a:xfrm rot="0">
            <a:off x="3389732" y="7089199"/>
            <a:ext cx="1371594" cy="13715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12" id="12"/>
          <p:cNvGrpSpPr/>
          <p:nvPr/>
        </p:nvGrpSpPr>
        <p:grpSpPr>
          <a:xfrm rot="0">
            <a:off x="10744599" y="3288434"/>
            <a:ext cx="1371594" cy="13715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Freeform 15" id="15"/>
          <p:cNvSpPr/>
          <p:nvPr/>
        </p:nvSpPr>
        <p:spPr>
          <a:xfrm flipH="false" flipV="false" rot="-5400000">
            <a:off x="12737108" y="3700214"/>
            <a:ext cx="212239" cy="548034"/>
          </a:xfrm>
          <a:custGeom>
            <a:avLst/>
            <a:gdLst/>
            <a:ahLst/>
            <a:cxnLst/>
            <a:rect r="r" b="b" t="t" l="l"/>
            <a:pathLst>
              <a:path h="548034" w="212239">
                <a:moveTo>
                  <a:pt x="0" y="0"/>
                </a:moveTo>
                <a:lnTo>
                  <a:pt x="212238" y="0"/>
                </a:lnTo>
                <a:lnTo>
                  <a:pt x="212238" y="548034"/>
                </a:lnTo>
                <a:lnTo>
                  <a:pt x="0" y="54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7543401" y="1816725"/>
            <a:ext cx="3201198" cy="1193799"/>
          </a:xfrm>
          <a:prstGeom prst="rect">
            <a:avLst/>
          </a:prstGeom>
        </p:spPr>
        <p:txBody>
          <a:bodyPr anchor="t" rtlCol="false" tIns="0" lIns="0" bIns="0" rIns="0">
            <a:spAutoFit/>
          </a:bodyPr>
          <a:lstStyle/>
          <a:p>
            <a:pPr marL="0" indent="0" lvl="0">
              <a:lnSpc>
                <a:spcPts val="8599"/>
              </a:lnSpc>
              <a:spcBef>
                <a:spcPct val="0"/>
              </a:spcBef>
            </a:pPr>
            <a:r>
              <a:rPr lang="en-US" sz="9999">
                <a:solidFill>
                  <a:srgbClr val="445544"/>
                </a:solidFill>
                <a:latin typeface="Kage"/>
              </a:rPr>
              <a:t>Tópicos </a:t>
            </a:r>
          </a:p>
        </p:txBody>
      </p:sp>
      <p:sp>
        <p:nvSpPr>
          <p:cNvPr name="TextBox 17" id="17"/>
          <p:cNvSpPr txBox="true"/>
          <p:nvPr/>
        </p:nvSpPr>
        <p:spPr>
          <a:xfrm rot="0">
            <a:off x="3259004" y="3228296"/>
            <a:ext cx="1633050" cy="1278949"/>
          </a:xfrm>
          <a:prstGeom prst="rect">
            <a:avLst/>
          </a:prstGeom>
        </p:spPr>
        <p:txBody>
          <a:bodyPr anchor="t" rtlCol="false" tIns="0" lIns="0" bIns="0" rIns="0">
            <a:spAutoFit/>
          </a:bodyPr>
          <a:lstStyle/>
          <a:p>
            <a:pPr algn="ctr" marL="0" indent="0" lvl="0">
              <a:lnSpc>
                <a:spcPts val="9157"/>
              </a:lnSpc>
              <a:spcBef>
                <a:spcPct val="0"/>
              </a:spcBef>
            </a:pPr>
            <a:r>
              <a:rPr lang="en-US" sz="10648">
                <a:solidFill>
                  <a:srgbClr val="445544"/>
                </a:solidFill>
                <a:latin typeface="Kage"/>
              </a:rPr>
              <a:t>1</a:t>
            </a:r>
          </a:p>
        </p:txBody>
      </p:sp>
      <p:sp>
        <p:nvSpPr>
          <p:cNvPr name="TextBox 18" id="18"/>
          <p:cNvSpPr txBox="true"/>
          <p:nvPr/>
        </p:nvSpPr>
        <p:spPr>
          <a:xfrm rot="0">
            <a:off x="10613871" y="3506207"/>
            <a:ext cx="1633050" cy="1278949"/>
          </a:xfrm>
          <a:prstGeom prst="rect">
            <a:avLst/>
          </a:prstGeom>
        </p:spPr>
        <p:txBody>
          <a:bodyPr anchor="t" rtlCol="false" tIns="0" lIns="0" bIns="0" rIns="0">
            <a:spAutoFit/>
          </a:bodyPr>
          <a:lstStyle/>
          <a:p>
            <a:pPr algn="ctr" marL="0" indent="0" lvl="0">
              <a:lnSpc>
                <a:spcPts val="9157"/>
              </a:lnSpc>
              <a:spcBef>
                <a:spcPct val="0"/>
              </a:spcBef>
            </a:pPr>
            <a:r>
              <a:rPr lang="en-US" sz="10648">
                <a:solidFill>
                  <a:srgbClr val="445544"/>
                </a:solidFill>
                <a:latin typeface="Kage"/>
              </a:rPr>
              <a:t>4</a:t>
            </a:r>
          </a:p>
        </p:txBody>
      </p:sp>
      <p:sp>
        <p:nvSpPr>
          <p:cNvPr name="TextBox 19" id="19"/>
          <p:cNvSpPr txBox="true"/>
          <p:nvPr/>
        </p:nvSpPr>
        <p:spPr>
          <a:xfrm rot="0">
            <a:off x="3259004" y="7293984"/>
            <a:ext cx="1633050" cy="1278949"/>
          </a:xfrm>
          <a:prstGeom prst="rect">
            <a:avLst/>
          </a:prstGeom>
        </p:spPr>
        <p:txBody>
          <a:bodyPr anchor="t" rtlCol="false" tIns="0" lIns="0" bIns="0" rIns="0">
            <a:spAutoFit/>
          </a:bodyPr>
          <a:lstStyle/>
          <a:p>
            <a:pPr algn="ctr" marL="0" indent="0" lvl="0">
              <a:lnSpc>
                <a:spcPts val="9157"/>
              </a:lnSpc>
              <a:spcBef>
                <a:spcPct val="0"/>
              </a:spcBef>
            </a:pPr>
            <a:r>
              <a:rPr lang="en-US" sz="10648">
                <a:solidFill>
                  <a:srgbClr val="445544"/>
                </a:solidFill>
                <a:latin typeface="Kage"/>
              </a:rPr>
              <a:t>3</a:t>
            </a:r>
          </a:p>
        </p:txBody>
      </p:sp>
      <p:sp>
        <p:nvSpPr>
          <p:cNvPr name="Freeform 20" id="20"/>
          <p:cNvSpPr/>
          <p:nvPr/>
        </p:nvSpPr>
        <p:spPr>
          <a:xfrm flipH="false" flipV="false" rot="-5400000">
            <a:off x="5814568" y="7658094"/>
            <a:ext cx="212239" cy="548034"/>
          </a:xfrm>
          <a:custGeom>
            <a:avLst/>
            <a:gdLst/>
            <a:ahLst/>
            <a:cxnLst/>
            <a:rect r="r" b="b" t="t" l="l"/>
            <a:pathLst>
              <a:path h="548034" w="212239">
                <a:moveTo>
                  <a:pt x="0" y="0"/>
                </a:moveTo>
                <a:lnTo>
                  <a:pt x="212238" y="0"/>
                </a:lnTo>
                <a:lnTo>
                  <a:pt x="212238" y="548034"/>
                </a:lnTo>
                <a:lnTo>
                  <a:pt x="0" y="54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7846986" y="431683"/>
            <a:ext cx="2594029" cy="732813"/>
          </a:xfrm>
          <a:custGeom>
            <a:avLst/>
            <a:gdLst/>
            <a:ahLst/>
            <a:cxnLst/>
            <a:rect r="r" b="b" t="t" l="l"/>
            <a:pathLst>
              <a:path h="732813" w="2594029">
                <a:moveTo>
                  <a:pt x="0" y="0"/>
                </a:moveTo>
                <a:lnTo>
                  <a:pt x="2594028" y="0"/>
                </a:lnTo>
                <a:lnTo>
                  <a:pt x="2594028" y="732813"/>
                </a:lnTo>
                <a:lnTo>
                  <a:pt x="0" y="732813"/>
                </a:lnTo>
                <a:lnTo>
                  <a:pt x="0" y="0"/>
                </a:lnTo>
                <a:close/>
              </a:path>
            </a:pathLst>
          </a:custGeom>
          <a:blipFill>
            <a:blip r:embed="rId5"/>
            <a:stretch>
              <a:fillRect l="0" t="0" r="0" b="0"/>
            </a:stretch>
          </a:blipFill>
        </p:spPr>
      </p:sp>
      <p:grpSp>
        <p:nvGrpSpPr>
          <p:cNvPr name="Group 22" id="22"/>
          <p:cNvGrpSpPr/>
          <p:nvPr/>
        </p:nvGrpSpPr>
        <p:grpSpPr>
          <a:xfrm rot="0">
            <a:off x="3389732" y="5044787"/>
            <a:ext cx="1371594" cy="137159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grpSp>
        <p:nvGrpSpPr>
          <p:cNvPr name="Group 25" id="25"/>
          <p:cNvGrpSpPr/>
          <p:nvPr/>
        </p:nvGrpSpPr>
        <p:grpSpPr>
          <a:xfrm rot="0">
            <a:off x="10744599" y="5855711"/>
            <a:ext cx="1371594" cy="137159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TextBox 28" id="28"/>
          <p:cNvSpPr txBox="true"/>
          <p:nvPr/>
        </p:nvSpPr>
        <p:spPr>
          <a:xfrm rot="0">
            <a:off x="10613871" y="6198611"/>
            <a:ext cx="1633050" cy="1278949"/>
          </a:xfrm>
          <a:prstGeom prst="rect">
            <a:avLst/>
          </a:prstGeom>
        </p:spPr>
        <p:txBody>
          <a:bodyPr anchor="t" rtlCol="false" tIns="0" lIns="0" bIns="0" rIns="0">
            <a:spAutoFit/>
          </a:bodyPr>
          <a:lstStyle/>
          <a:p>
            <a:pPr algn="ctr" marL="0" indent="0" lvl="0">
              <a:lnSpc>
                <a:spcPts val="9157"/>
              </a:lnSpc>
              <a:spcBef>
                <a:spcPct val="0"/>
              </a:spcBef>
            </a:pPr>
            <a:r>
              <a:rPr lang="en-US" sz="10648">
                <a:solidFill>
                  <a:srgbClr val="445544"/>
                </a:solidFill>
                <a:latin typeface="Kage"/>
              </a:rPr>
              <a:t>5</a:t>
            </a:r>
          </a:p>
        </p:txBody>
      </p:sp>
      <p:sp>
        <p:nvSpPr>
          <p:cNvPr name="TextBox 29" id="29"/>
          <p:cNvSpPr txBox="true"/>
          <p:nvPr/>
        </p:nvSpPr>
        <p:spPr>
          <a:xfrm rot="0">
            <a:off x="3259004" y="5262560"/>
            <a:ext cx="1633050" cy="1278949"/>
          </a:xfrm>
          <a:prstGeom prst="rect">
            <a:avLst/>
          </a:prstGeom>
        </p:spPr>
        <p:txBody>
          <a:bodyPr anchor="t" rtlCol="false" tIns="0" lIns="0" bIns="0" rIns="0">
            <a:spAutoFit/>
          </a:bodyPr>
          <a:lstStyle/>
          <a:p>
            <a:pPr algn="ctr" marL="0" indent="0" lvl="0">
              <a:lnSpc>
                <a:spcPts val="9157"/>
              </a:lnSpc>
              <a:spcBef>
                <a:spcPct val="0"/>
              </a:spcBef>
            </a:pPr>
            <a:r>
              <a:rPr lang="en-US" sz="10648">
                <a:solidFill>
                  <a:srgbClr val="445544"/>
                </a:solidFill>
                <a:latin typeface="Kage"/>
              </a:rPr>
              <a:t>2</a:t>
            </a:r>
          </a:p>
        </p:txBody>
      </p:sp>
      <p:sp>
        <p:nvSpPr>
          <p:cNvPr name="Freeform 30" id="30"/>
          <p:cNvSpPr/>
          <p:nvPr/>
        </p:nvSpPr>
        <p:spPr>
          <a:xfrm flipH="false" flipV="false" rot="-5400000">
            <a:off x="12737108" y="6392619"/>
            <a:ext cx="212239" cy="548034"/>
          </a:xfrm>
          <a:custGeom>
            <a:avLst/>
            <a:gdLst/>
            <a:ahLst/>
            <a:cxnLst/>
            <a:rect r="r" b="b" t="t" l="l"/>
            <a:pathLst>
              <a:path h="548034" w="212239">
                <a:moveTo>
                  <a:pt x="0" y="0"/>
                </a:moveTo>
                <a:lnTo>
                  <a:pt x="212238" y="0"/>
                </a:lnTo>
                <a:lnTo>
                  <a:pt x="212238" y="548034"/>
                </a:lnTo>
                <a:lnTo>
                  <a:pt x="0" y="54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5400000">
            <a:off x="5540551" y="3422304"/>
            <a:ext cx="212239" cy="548034"/>
          </a:xfrm>
          <a:custGeom>
            <a:avLst/>
            <a:gdLst/>
            <a:ahLst/>
            <a:cxnLst/>
            <a:rect r="r" b="b" t="t" l="l"/>
            <a:pathLst>
              <a:path h="548034" w="212239">
                <a:moveTo>
                  <a:pt x="0" y="0"/>
                </a:moveTo>
                <a:lnTo>
                  <a:pt x="212238" y="0"/>
                </a:lnTo>
                <a:lnTo>
                  <a:pt x="212238" y="548034"/>
                </a:lnTo>
                <a:lnTo>
                  <a:pt x="0" y="54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5400000">
            <a:off x="5540551" y="5687814"/>
            <a:ext cx="212239" cy="548034"/>
          </a:xfrm>
          <a:custGeom>
            <a:avLst/>
            <a:gdLst/>
            <a:ahLst/>
            <a:cxnLst/>
            <a:rect r="r" b="b" t="t" l="l"/>
            <a:pathLst>
              <a:path h="548034" w="212239">
                <a:moveTo>
                  <a:pt x="0" y="0"/>
                </a:moveTo>
                <a:lnTo>
                  <a:pt x="212238" y="0"/>
                </a:lnTo>
                <a:lnTo>
                  <a:pt x="212238" y="548034"/>
                </a:lnTo>
                <a:lnTo>
                  <a:pt x="0" y="54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6343052" y="3362777"/>
            <a:ext cx="2400697" cy="600413"/>
          </a:xfrm>
          <a:prstGeom prst="rect">
            <a:avLst/>
          </a:prstGeom>
        </p:spPr>
        <p:txBody>
          <a:bodyPr anchor="t" rtlCol="false" tIns="0" lIns="0" bIns="0" rIns="0">
            <a:spAutoFit/>
          </a:bodyPr>
          <a:lstStyle/>
          <a:p>
            <a:pPr algn="ctr">
              <a:lnSpc>
                <a:spcPts val="4907"/>
              </a:lnSpc>
            </a:pPr>
            <a:r>
              <a:rPr lang="en-US" sz="3505">
                <a:solidFill>
                  <a:srgbClr val="445544"/>
                </a:solidFill>
                <a:latin typeface="Open Sans Bold"/>
              </a:rPr>
              <a:t>O que são?</a:t>
            </a:r>
          </a:p>
        </p:txBody>
      </p:sp>
      <p:sp>
        <p:nvSpPr>
          <p:cNvPr name="TextBox 34" id="34"/>
          <p:cNvSpPr txBox="true"/>
          <p:nvPr/>
        </p:nvSpPr>
        <p:spPr>
          <a:xfrm rot="0">
            <a:off x="6194704" y="5561047"/>
            <a:ext cx="3995972" cy="600413"/>
          </a:xfrm>
          <a:prstGeom prst="rect">
            <a:avLst/>
          </a:prstGeom>
        </p:spPr>
        <p:txBody>
          <a:bodyPr anchor="t" rtlCol="false" tIns="0" lIns="0" bIns="0" rIns="0">
            <a:spAutoFit/>
          </a:bodyPr>
          <a:lstStyle/>
          <a:p>
            <a:pPr algn="ctr">
              <a:lnSpc>
                <a:spcPts val="4907"/>
              </a:lnSpc>
            </a:pPr>
            <a:r>
              <a:rPr lang="en-US" sz="3505">
                <a:solidFill>
                  <a:srgbClr val="445544"/>
                </a:solidFill>
                <a:latin typeface="Open Sans Bold"/>
              </a:rPr>
              <a:t>Como funcionam?</a:t>
            </a:r>
          </a:p>
        </p:txBody>
      </p:sp>
      <p:sp>
        <p:nvSpPr>
          <p:cNvPr name="TextBox 35" id="35"/>
          <p:cNvSpPr txBox="true"/>
          <p:nvPr/>
        </p:nvSpPr>
        <p:spPr>
          <a:xfrm rot="0">
            <a:off x="6141400" y="7437527"/>
            <a:ext cx="4299615" cy="892360"/>
          </a:xfrm>
          <a:prstGeom prst="rect">
            <a:avLst/>
          </a:prstGeom>
        </p:spPr>
        <p:txBody>
          <a:bodyPr anchor="t" rtlCol="false" tIns="0" lIns="0" bIns="0" rIns="0">
            <a:spAutoFit/>
          </a:bodyPr>
          <a:lstStyle/>
          <a:p>
            <a:pPr algn="ctr">
              <a:lnSpc>
                <a:spcPts val="3584"/>
              </a:lnSpc>
            </a:pPr>
            <a:r>
              <a:rPr lang="en-US" sz="2560">
                <a:solidFill>
                  <a:srgbClr val="445544"/>
                </a:solidFill>
                <a:latin typeface="Open Sans Bold"/>
              </a:rPr>
              <a:t>Quais são as principais características?</a:t>
            </a:r>
          </a:p>
        </p:txBody>
      </p:sp>
      <p:sp>
        <p:nvSpPr>
          <p:cNvPr name="TextBox 36" id="36"/>
          <p:cNvSpPr txBox="true"/>
          <p:nvPr/>
        </p:nvSpPr>
        <p:spPr>
          <a:xfrm rot="0">
            <a:off x="12723171" y="3542577"/>
            <a:ext cx="4078590" cy="1008258"/>
          </a:xfrm>
          <a:prstGeom prst="rect">
            <a:avLst/>
          </a:prstGeom>
        </p:spPr>
        <p:txBody>
          <a:bodyPr anchor="t" rtlCol="false" tIns="0" lIns="0" bIns="0" rIns="0">
            <a:spAutoFit/>
          </a:bodyPr>
          <a:lstStyle/>
          <a:p>
            <a:pPr algn="ctr">
              <a:lnSpc>
                <a:spcPts val="4075"/>
              </a:lnSpc>
            </a:pPr>
            <a:r>
              <a:rPr lang="en-US" sz="2911">
                <a:solidFill>
                  <a:srgbClr val="445544"/>
                </a:solidFill>
                <a:latin typeface="Open Sans Bold"/>
              </a:rPr>
              <a:t>Qual o criador/mantenedor?</a:t>
            </a:r>
          </a:p>
        </p:txBody>
      </p:sp>
      <p:sp>
        <p:nvSpPr>
          <p:cNvPr name="TextBox 37" id="37"/>
          <p:cNvSpPr txBox="true"/>
          <p:nvPr/>
        </p:nvSpPr>
        <p:spPr>
          <a:xfrm rot="0">
            <a:off x="12723171" y="6242786"/>
            <a:ext cx="4199753" cy="1012312"/>
          </a:xfrm>
          <a:prstGeom prst="rect">
            <a:avLst/>
          </a:prstGeom>
        </p:spPr>
        <p:txBody>
          <a:bodyPr anchor="t" rtlCol="false" tIns="0" lIns="0" bIns="0" rIns="0">
            <a:spAutoFit/>
          </a:bodyPr>
          <a:lstStyle/>
          <a:p>
            <a:pPr algn="ctr">
              <a:lnSpc>
                <a:spcPts val="4093"/>
              </a:lnSpc>
            </a:pPr>
            <a:r>
              <a:rPr lang="en-US" sz="2923">
                <a:solidFill>
                  <a:srgbClr val="445544"/>
                </a:solidFill>
                <a:latin typeface="Open Sans Bold"/>
              </a:rPr>
              <a:t>Vantagens e desventagens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1035520"/>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2690758" y="2159168"/>
            <a:ext cx="3157719" cy="132050"/>
          </a:xfrm>
          <a:custGeom>
            <a:avLst/>
            <a:gdLst/>
            <a:ahLst/>
            <a:cxnLst/>
            <a:rect r="r" b="b" t="t" l="l"/>
            <a:pathLst>
              <a:path h="132050" w="3157719">
                <a:moveTo>
                  <a:pt x="0" y="0"/>
                </a:moveTo>
                <a:lnTo>
                  <a:pt x="3157719" y="0"/>
                </a:lnTo>
                <a:lnTo>
                  <a:pt x="3157719" y="132050"/>
                </a:lnTo>
                <a:lnTo>
                  <a:pt x="0" y="132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22564" y="1233029"/>
            <a:ext cx="1393594" cy="1384035"/>
            <a:chOff x="0" y="0"/>
            <a:chExt cx="1858125" cy="1845380"/>
          </a:xfrm>
        </p:grpSpPr>
        <p:grpSp>
          <p:nvGrpSpPr>
            <p:cNvPr name="Group 8" id="8"/>
            <p:cNvGrpSpPr/>
            <p:nvPr/>
          </p:nvGrpSpPr>
          <p:grpSpPr>
            <a:xfrm rot="0">
              <a:off x="148746" y="142373"/>
              <a:ext cx="1560634" cy="15606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TextBox 11" id="11"/>
            <p:cNvSpPr txBox="true"/>
            <p:nvPr/>
          </p:nvSpPr>
          <p:spPr>
            <a:xfrm rot="0">
              <a:off x="0" y="285750"/>
              <a:ext cx="1858125" cy="1559630"/>
            </a:xfrm>
            <a:prstGeom prst="rect">
              <a:avLst/>
            </a:prstGeom>
          </p:spPr>
          <p:txBody>
            <a:bodyPr anchor="t" rtlCol="false" tIns="0" lIns="0" bIns="0" rIns="0">
              <a:spAutoFit/>
            </a:bodyPr>
            <a:lstStyle/>
            <a:p>
              <a:pPr algn="ctr" marL="0" indent="0" lvl="0">
                <a:lnSpc>
                  <a:spcPts val="7814"/>
                </a:lnSpc>
                <a:spcBef>
                  <a:spcPct val="0"/>
                </a:spcBef>
              </a:pPr>
              <a:r>
                <a:rPr lang="en-US" sz="9087">
                  <a:solidFill>
                    <a:srgbClr val="445544"/>
                  </a:solidFill>
                  <a:latin typeface="Kage"/>
                </a:rPr>
                <a:t>1</a:t>
              </a:r>
            </a:p>
          </p:txBody>
        </p:sp>
      </p:grpSp>
      <p:sp>
        <p:nvSpPr>
          <p:cNvPr name="Freeform 12" id="12"/>
          <p:cNvSpPr/>
          <p:nvPr/>
        </p:nvSpPr>
        <p:spPr>
          <a:xfrm flipH="false" flipV="false" rot="-3437810">
            <a:off x="5954148" y="3385797"/>
            <a:ext cx="480319" cy="1240260"/>
          </a:xfrm>
          <a:custGeom>
            <a:avLst/>
            <a:gdLst/>
            <a:ahLst/>
            <a:cxnLst/>
            <a:rect r="r" b="b" t="t" l="l"/>
            <a:pathLst>
              <a:path h="1240260" w="480319">
                <a:moveTo>
                  <a:pt x="0" y="0"/>
                </a:moveTo>
                <a:lnTo>
                  <a:pt x="480319" y="0"/>
                </a:lnTo>
                <a:lnTo>
                  <a:pt x="480319" y="1240260"/>
                </a:lnTo>
                <a:lnTo>
                  <a:pt x="0" y="124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7102563">
            <a:off x="6001936" y="6403819"/>
            <a:ext cx="463644" cy="1197202"/>
          </a:xfrm>
          <a:custGeom>
            <a:avLst/>
            <a:gdLst/>
            <a:ahLst/>
            <a:cxnLst/>
            <a:rect r="r" b="b" t="t" l="l"/>
            <a:pathLst>
              <a:path h="1197202" w="463644">
                <a:moveTo>
                  <a:pt x="0" y="0"/>
                </a:moveTo>
                <a:lnTo>
                  <a:pt x="463644" y="0"/>
                </a:lnTo>
                <a:lnTo>
                  <a:pt x="463644" y="1197201"/>
                </a:lnTo>
                <a:lnTo>
                  <a:pt x="0" y="11972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6015260" y="4862085"/>
            <a:ext cx="480319" cy="1240260"/>
          </a:xfrm>
          <a:custGeom>
            <a:avLst/>
            <a:gdLst/>
            <a:ahLst/>
            <a:cxnLst/>
            <a:rect r="r" b="b" t="t" l="l"/>
            <a:pathLst>
              <a:path h="1240260" w="480319">
                <a:moveTo>
                  <a:pt x="0" y="0"/>
                </a:moveTo>
                <a:lnTo>
                  <a:pt x="480319" y="0"/>
                </a:lnTo>
                <a:lnTo>
                  <a:pt x="480319" y="1240260"/>
                </a:lnTo>
                <a:lnTo>
                  <a:pt x="0" y="124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6483262" y="8332035"/>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7"/>
            <a:stretch>
              <a:fillRect l="0" t="0" r="0" b="0"/>
            </a:stretch>
          </a:blipFill>
        </p:spPr>
      </p:sp>
      <p:sp>
        <p:nvSpPr>
          <p:cNvPr name="Freeform 16" id="16"/>
          <p:cNvSpPr/>
          <p:nvPr/>
        </p:nvSpPr>
        <p:spPr>
          <a:xfrm flipH="false" flipV="false" rot="-1787121">
            <a:off x="15153876" y="332483"/>
            <a:ext cx="2658772" cy="2802395"/>
          </a:xfrm>
          <a:custGeom>
            <a:avLst/>
            <a:gdLst/>
            <a:ahLst/>
            <a:cxnLst/>
            <a:rect r="r" b="b" t="t" l="l"/>
            <a:pathLst>
              <a:path h="2802395" w="2658772">
                <a:moveTo>
                  <a:pt x="0" y="0"/>
                </a:moveTo>
                <a:lnTo>
                  <a:pt x="2658772" y="0"/>
                </a:lnTo>
                <a:lnTo>
                  <a:pt x="2658772" y="2802394"/>
                </a:lnTo>
                <a:lnTo>
                  <a:pt x="0" y="2802394"/>
                </a:lnTo>
                <a:lnTo>
                  <a:pt x="0" y="0"/>
                </a:lnTo>
                <a:close/>
              </a:path>
            </a:pathLst>
          </a:custGeom>
          <a:blipFill>
            <a:blip r:embed="rId8"/>
            <a:stretch>
              <a:fillRect l="0" t="0" r="0" b="0"/>
            </a:stretch>
          </a:blipFill>
        </p:spPr>
      </p:sp>
      <p:sp>
        <p:nvSpPr>
          <p:cNvPr name="Freeform 17" id="17"/>
          <p:cNvSpPr/>
          <p:nvPr/>
        </p:nvSpPr>
        <p:spPr>
          <a:xfrm flipH="false" flipV="false" rot="0">
            <a:off x="1322564" y="4311115"/>
            <a:ext cx="3842454" cy="2304532"/>
          </a:xfrm>
          <a:custGeom>
            <a:avLst/>
            <a:gdLst/>
            <a:ahLst/>
            <a:cxnLst/>
            <a:rect r="r" b="b" t="t" l="l"/>
            <a:pathLst>
              <a:path h="2304532" w="3842454">
                <a:moveTo>
                  <a:pt x="0" y="0"/>
                </a:moveTo>
                <a:lnTo>
                  <a:pt x="3842455" y="0"/>
                </a:lnTo>
                <a:lnTo>
                  <a:pt x="3842455" y="2304532"/>
                </a:lnTo>
                <a:lnTo>
                  <a:pt x="0" y="2304532"/>
                </a:lnTo>
                <a:lnTo>
                  <a:pt x="0" y="0"/>
                </a:lnTo>
                <a:close/>
              </a:path>
            </a:pathLst>
          </a:custGeom>
          <a:blipFill>
            <a:blip r:embed="rId9"/>
            <a:stretch>
              <a:fillRect l="0" t="-33980" r="0" b="-32754"/>
            </a:stretch>
          </a:blipFill>
        </p:spPr>
      </p:sp>
      <p:sp>
        <p:nvSpPr>
          <p:cNvPr name="TextBox 18" id="18"/>
          <p:cNvSpPr txBox="true"/>
          <p:nvPr/>
        </p:nvSpPr>
        <p:spPr>
          <a:xfrm rot="0">
            <a:off x="3006514" y="1624251"/>
            <a:ext cx="2526208" cy="534917"/>
          </a:xfrm>
          <a:prstGeom prst="rect">
            <a:avLst/>
          </a:prstGeom>
        </p:spPr>
        <p:txBody>
          <a:bodyPr anchor="t" rtlCol="false" tIns="0" lIns="0" bIns="0" rIns="0">
            <a:spAutoFit/>
          </a:bodyPr>
          <a:lstStyle/>
          <a:p>
            <a:pPr>
              <a:lnSpc>
                <a:spcPts val="4346"/>
              </a:lnSpc>
              <a:spcBef>
                <a:spcPct val="0"/>
              </a:spcBef>
            </a:pPr>
            <a:r>
              <a:rPr lang="en-US" sz="3104">
                <a:solidFill>
                  <a:srgbClr val="445544"/>
                </a:solidFill>
                <a:latin typeface="DM Sans Bold"/>
              </a:rPr>
              <a:t>O que são?</a:t>
            </a:r>
          </a:p>
        </p:txBody>
      </p:sp>
      <p:sp>
        <p:nvSpPr>
          <p:cNvPr name="TextBox 19" id="19"/>
          <p:cNvSpPr txBox="true"/>
          <p:nvPr/>
        </p:nvSpPr>
        <p:spPr>
          <a:xfrm rot="0">
            <a:off x="7304175" y="4325511"/>
            <a:ext cx="9656587" cy="2676909"/>
          </a:xfrm>
          <a:prstGeom prst="rect">
            <a:avLst/>
          </a:prstGeom>
        </p:spPr>
        <p:txBody>
          <a:bodyPr anchor="t" rtlCol="false" tIns="0" lIns="0" bIns="0" rIns="0">
            <a:spAutoFit/>
          </a:bodyPr>
          <a:lstStyle/>
          <a:p>
            <a:pPr>
              <a:lnSpc>
                <a:spcPts val="5358"/>
              </a:lnSpc>
            </a:pPr>
            <a:r>
              <a:rPr lang="en-US" sz="3827">
                <a:solidFill>
                  <a:srgbClr val="445544"/>
                </a:solidFill>
                <a:latin typeface="DM Sans Italics"/>
              </a:rPr>
              <a:t>Zeus é uma aplicação web multinavegador e multiplataforma, utilizada para gerenciar várias operações de um dispositivo </a:t>
            </a:r>
          </a:p>
          <a:p>
            <a:pPr>
              <a:lnSpc>
                <a:spcPts val="535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2839451" y="2227869"/>
            <a:ext cx="3157719" cy="132050"/>
          </a:xfrm>
          <a:custGeom>
            <a:avLst/>
            <a:gdLst/>
            <a:ahLst/>
            <a:cxnLst/>
            <a:rect r="r" b="b" t="t" l="l"/>
            <a:pathLst>
              <a:path h="132050" w="3157719">
                <a:moveTo>
                  <a:pt x="0" y="0"/>
                </a:moveTo>
                <a:lnTo>
                  <a:pt x="3157719" y="0"/>
                </a:lnTo>
                <a:lnTo>
                  <a:pt x="3157719" y="132050"/>
                </a:lnTo>
                <a:lnTo>
                  <a:pt x="0" y="132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22564" y="1233029"/>
            <a:ext cx="1393594" cy="1384035"/>
            <a:chOff x="0" y="0"/>
            <a:chExt cx="1858125" cy="1845380"/>
          </a:xfrm>
        </p:grpSpPr>
        <p:grpSp>
          <p:nvGrpSpPr>
            <p:cNvPr name="Group 8" id="8"/>
            <p:cNvGrpSpPr/>
            <p:nvPr/>
          </p:nvGrpSpPr>
          <p:grpSpPr>
            <a:xfrm rot="0">
              <a:off x="148746" y="142373"/>
              <a:ext cx="1560634" cy="15606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TextBox 11" id="11"/>
            <p:cNvSpPr txBox="true"/>
            <p:nvPr/>
          </p:nvSpPr>
          <p:spPr>
            <a:xfrm rot="0">
              <a:off x="0" y="285750"/>
              <a:ext cx="1858125" cy="1559630"/>
            </a:xfrm>
            <a:prstGeom prst="rect">
              <a:avLst/>
            </a:prstGeom>
          </p:spPr>
          <p:txBody>
            <a:bodyPr anchor="t" rtlCol="false" tIns="0" lIns="0" bIns="0" rIns="0">
              <a:spAutoFit/>
            </a:bodyPr>
            <a:lstStyle/>
            <a:p>
              <a:pPr algn="ctr" marL="0" indent="0" lvl="0">
                <a:lnSpc>
                  <a:spcPts val="7814"/>
                </a:lnSpc>
                <a:spcBef>
                  <a:spcPct val="0"/>
                </a:spcBef>
              </a:pPr>
              <a:r>
                <a:rPr lang="en-US" sz="9087">
                  <a:solidFill>
                    <a:srgbClr val="445544"/>
                  </a:solidFill>
                  <a:latin typeface="Kage"/>
                </a:rPr>
                <a:t>2</a:t>
              </a:r>
            </a:p>
          </p:txBody>
        </p:sp>
      </p:grpSp>
      <p:sp>
        <p:nvSpPr>
          <p:cNvPr name="TextBox 12" id="12"/>
          <p:cNvSpPr txBox="true"/>
          <p:nvPr/>
        </p:nvSpPr>
        <p:spPr>
          <a:xfrm rot="0">
            <a:off x="2839451" y="1686055"/>
            <a:ext cx="3157719" cy="430358"/>
          </a:xfrm>
          <a:prstGeom prst="rect">
            <a:avLst/>
          </a:prstGeom>
        </p:spPr>
        <p:txBody>
          <a:bodyPr anchor="t" rtlCol="false" tIns="0" lIns="0" bIns="0" rIns="0">
            <a:spAutoFit/>
          </a:bodyPr>
          <a:lstStyle/>
          <a:p>
            <a:pPr>
              <a:lnSpc>
                <a:spcPts val="3552"/>
              </a:lnSpc>
              <a:spcBef>
                <a:spcPct val="0"/>
              </a:spcBef>
            </a:pPr>
            <a:r>
              <a:rPr lang="en-US" sz="2537">
                <a:solidFill>
                  <a:srgbClr val="445544"/>
                </a:solidFill>
                <a:latin typeface="DM Sans Bold"/>
              </a:rPr>
              <a:t>Como funcionam?</a:t>
            </a:r>
          </a:p>
        </p:txBody>
      </p:sp>
      <p:sp>
        <p:nvSpPr>
          <p:cNvPr name="Freeform 13" id="13"/>
          <p:cNvSpPr/>
          <p:nvPr/>
        </p:nvSpPr>
        <p:spPr>
          <a:xfrm flipH="false" flipV="false" rot="-5400000">
            <a:off x="2399331" y="3497618"/>
            <a:ext cx="480319" cy="1240260"/>
          </a:xfrm>
          <a:custGeom>
            <a:avLst/>
            <a:gdLst/>
            <a:ahLst/>
            <a:cxnLst/>
            <a:rect r="r" b="b" t="t" l="l"/>
            <a:pathLst>
              <a:path h="1240260" w="480319">
                <a:moveTo>
                  <a:pt x="0" y="0"/>
                </a:moveTo>
                <a:lnTo>
                  <a:pt x="480319" y="0"/>
                </a:lnTo>
                <a:lnTo>
                  <a:pt x="480319" y="1240260"/>
                </a:lnTo>
                <a:lnTo>
                  <a:pt x="0" y="124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620423" y="3533944"/>
            <a:ext cx="9590752" cy="3787740"/>
          </a:xfrm>
          <a:prstGeom prst="rect">
            <a:avLst/>
          </a:prstGeom>
        </p:spPr>
        <p:txBody>
          <a:bodyPr anchor="t" rtlCol="false" tIns="0" lIns="0" bIns="0" rIns="0">
            <a:spAutoFit/>
          </a:bodyPr>
          <a:lstStyle/>
          <a:p>
            <a:pPr>
              <a:lnSpc>
                <a:spcPts val="6072"/>
              </a:lnSpc>
              <a:spcBef>
                <a:spcPct val="0"/>
              </a:spcBef>
            </a:pPr>
            <a:r>
              <a:rPr lang="en-US" sz="4337">
                <a:solidFill>
                  <a:srgbClr val="445544"/>
                </a:solidFill>
                <a:latin typeface="DM Sans Italics"/>
              </a:rPr>
              <a:t>sua principal funcionalidade é receber todos os pacotes de comunicação transmitido por nossos dispositivos, e os protocolos usados são TCP, UDP, CSD e SMS</a:t>
            </a:r>
          </a:p>
        </p:txBody>
      </p:sp>
      <p:sp>
        <p:nvSpPr>
          <p:cNvPr name="Freeform 15" id="15"/>
          <p:cNvSpPr/>
          <p:nvPr/>
        </p:nvSpPr>
        <p:spPr>
          <a:xfrm flipH="false" flipV="false" rot="0">
            <a:off x="16483262" y="8332035"/>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7"/>
            <a:stretch>
              <a:fillRect l="0" t="0" r="0" b="0"/>
            </a:stretch>
          </a:blipFill>
        </p:spPr>
      </p:sp>
      <p:sp>
        <p:nvSpPr>
          <p:cNvPr name="Freeform 16" id="16"/>
          <p:cNvSpPr/>
          <p:nvPr/>
        </p:nvSpPr>
        <p:spPr>
          <a:xfrm flipH="false" flipV="false" rot="-1787121">
            <a:off x="15153876" y="332483"/>
            <a:ext cx="2658772" cy="2802395"/>
          </a:xfrm>
          <a:custGeom>
            <a:avLst/>
            <a:gdLst/>
            <a:ahLst/>
            <a:cxnLst/>
            <a:rect r="r" b="b" t="t" l="l"/>
            <a:pathLst>
              <a:path h="2802395" w="2658772">
                <a:moveTo>
                  <a:pt x="0" y="0"/>
                </a:moveTo>
                <a:lnTo>
                  <a:pt x="2658772" y="0"/>
                </a:lnTo>
                <a:lnTo>
                  <a:pt x="2658772" y="2802394"/>
                </a:lnTo>
                <a:lnTo>
                  <a:pt x="0" y="2802394"/>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2839451" y="2096274"/>
            <a:ext cx="6304549" cy="263645"/>
          </a:xfrm>
          <a:custGeom>
            <a:avLst/>
            <a:gdLst/>
            <a:ahLst/>
            <a:cxnLst/>
            <a:rect r="r" b="b" t="t" l="l"/>
            <a:pathLst>
              <a:path h="263645" w="6304549">
                <a:moveTo>
                  <a:pt x="0" y="0"/>
                </a:moveTo>
                <a:lnTo>
                  <a:pt x="6304549" y="0"/>
                </a:lnTo>
                <a:lnTo>
                  <a:pt x="6304549" y="263645"/>
                </a:lnTo>
                <a:lnTo>
                  <a:pt x="0" y="2636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22564" y="1233029"/>
            <a:ext cx="1393594" cy="1384035"/>
            <a:chOff x="0" y="0"/>
            <a:chExt cx="1858125" cy="1845380"/>
          </a:xfrm>
        </p:grpSpPr>
        <p:grpSp>
          <p:nvGrpSpPr>
            <p:cNvPr name="Group 8" id="8"/>
            <p:cNvGrpSpPr/>
            <p:nvPr/>
          </p:nvGrpSpPr>
          <p:grpSpPr>
            <a:xfrm rot="0">
              <a:off x="148746" y="142373"/>
              <a:ext cx="1560634" cy="15606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TextBox 11" id="11"/>
            <p:cNvSpPr txBox="true"/>
            <p:nvPr/>
          </p:nvSpPr>
          <p:spPr>
            <a:xfrm rot="0">
              <a:off x="0" y="285750"/>
              <a:ext cx="1858125" cy="1559630"/>
            </a:xfrm>
            <a:prstGeom prst="rect">
              <a:avLst/>
            </a:prstGeom>
          </p:spPr>
          <p:txBody>
            <a:bodyPr anchor="t" rtlCol="false" tIns="0" lIns="0" bIns="0" rIns="0">
              <a:spAutoFit/>
            </a:bodyPr>
            <a:lstStyle/>
            <a:p>
              <a:pPr algn="ctr" marL="0" indent="0" lvl="0">
                <a:lnSpc>
                  <a:spcPts val="7814"/>
                </a:lnSpc>
                <a:spcBef>
                  <a:spcPct val="0"/>
                </a:spcBef>
              </a:pPr>
              <a:r>
                <a:rPr lang="en-US" sz="9087">
                  <a:solidFill>
                    <a:srgbClr val="445544"/>
                  </a:solidFill>
                  <a:latin typeface="Kage"/>
                </a:rPr>
                <a:t>3</a:t>
              </a:r>
            </a:p>
          </p:txBody>
        </p:sp>
      </p:grpSp>
      <p:sp>
        <p:nvSpPr>
          <p:cNvPr name="TextBox 12" id="12"/>
          <p:cNvSpPr txBox="true"/>
          <p:nvPr/>
        </p:nvSpPr>
        <p:spPr>
          <a:xfrm rot="0">
            <a:off x="2839451" y="1686055"/>
            <a:ext cx="6660693" cy="430358"/>
          </a:xfrm>
          <a:prstGeom prst="rect">
            <a:avLst/>
          </a:prstGeom>
        </p:spPr>
        <p:txBody>
          <a:bodyPr anchor="t" rtlCol="false" tIns="0" lIns="0" bIns="0" rIns="0">
            <a:spAutoFit/>
          </a:bodyPr>
          <a:lstStyle/>
          <a:p>
            <a:pPr>
              <a:lnSpc>
                <a:spcPts val="3552"/>
              </a:lnSpc>
              <a:spcBef>
                <a:spcPct val="0"/>
              </a:spcBef>
            </a:pPr>
            <a:r>
              <a:rPr lang="en-US" sz="2537">
                <a:solidFill>
                  <a:srgbClr val="445544"/>
                </a:solidFill>
                <a:latin typeface="DM Sans Bold"/>
              </a:rPr>
              <a:t>Quais são as principais características?</a:t>
            </a:r>
          </a:p>
        </p:txBody>
      </p:sp>
      <p:sp>
        <p:nvSpPr>
          <p:cNvPr name="Freeform 13" id="13"/>
          <p:cNvSpPr/>
          <p:nvPr/>
        </p:nvSpPr>
        <p:spPr>
          <a:xfrm flipH="false" flipV="false" rot="-5289575">
            <a:off x="2192942" y="2730063"/>
            <a:ext cx="480319" cy="1240260"/>
          </a:xfrm>
          <a:custGeom>
            <a:avLst/>
            <a:gdLst/>
            <a:ahLst/>
            <a:cxnLst/>
            <a:rect r="r" b="b" t="t" l="l"/>
            <a:pathLst>
              <a:path h="1240260" w="480319">
                <a:moveTo>
                  <a:pt x="0" y="0"/>
                </a:moveTo>
                <a:lnTo>
                  <a:pt x="480319" y="0"/>
                </a:lnTo>
                <a:lnTo>
                  <a:pt x="480319" y="1240259"/>
                </a:lnTo>
                <a:lnTo>
                  <a:pt x="0" y="1240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275467" y="2963895"/>
            <a:ext cx="13837150" cy="5587503"/>
          </a:xfrm>
          <a:prstGeom prst="rect">
            <a:avLst/>
          </a:prstGeom>
        </p:spPr>
        <p:txBody>
          <a:bodyPr anchor="t" rtlCol="false" tIns="0" lIns="0" bIns="0" rIns="0">
            <a:spAutoFit/>
          </a:bodyPr>
          <a:lstStyle/>
          <a:p>
            <a:pPr>
              <a:lnSpc>
                <a:spcPts val="4450"/>
              </a:lnSpc>
            </a:pPr>
            <a:r>
              <a:rPr lang="en-US" sz="3178">
                <a:solidFill>
                  <a:srgbClr val="445544"/>
                </a:solidFill>
                <a:latin typeface="DM Sans Italics"/>
              </a:rPr>
              <a:t>O Zeus Web Server é um servidor web de alto desempenho que foi projetado desde seu início em 1995. Era conhecido por ser um dos servidores web mais rápidos e escaláveis disponíveis no mercado durante a primeira década dos anos 2000. .</a:t>
            </a:r>
          </a:p>
          <a:p>
            <a:pPr>
              <a:lnSpc>
                <a:spcPts val="4450"/>
              </a:lnSpc>
            </a:pPr>
          </a:p>
          <a:p>
            <a:pPr>
              <a:lnSpc>
                <a:spcPts val="4450"/>
              </a:lnSpc>
              <a:spcBef>
                <a:spcPct val="0"/>
              </a:spcBef>
            </a:pPr>
            <a:r>
              <a:rPr lang="en-US" sz="3178">
                <a:solidFill>
                  <a:srgbClr val="445544"/>
                </a:solidFill>
                <a:latin typeface="DM Sans Italics"/>
              </a:rPr>
              <a:t>Basicamente, o Zeus Web Server usa um pequeno número de processos de E/S de thread único, cada um capaz de lidar com dezenas de milhares de conexões simultâneas. Essa capacidade de alto desempenho requer equipamentos muito rápidos ou um bom cluster de servidores para acompanhar os processos de E/S.</a:t>
            </a:r>
          </a:p>
        </p:txBody>
      </p:sp>
      <p:sp>
        <p:nvSpPr>
          <p:cNvPr name="Freeform 15" id="15"/>
          <p:cNvSpPr/>
          <p:nvPr/>
        </p:nvSpPr>
        <p:spPr>
          <a:xfrm flipH="false" flipV="false" rot="0">
            <a:off x="16483262" y="8332035"/>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7"/>
            <a:stretch>
              <a:fillRect l="0" t="0" r="0" b="0"/>
            </a:stretch>
          </a:blipFill>
        </p:spPr>
      </p:sp>
      <p:sp>
        <p:nvSpPr>
          <p:cNvPr name="Freeform 16" id="16"/>
          <p:cNvSpPr/>
          <p:nvPr/>
        </p:nvSpPr>
        <p:spPr>
          <a:xfrm flipH="false" flipV="false" rot="-1787121">
            <a:off x="15153876" y="332483"/>
            <a:ext cx="2658772" cy="2802395"/>
          </a:xfrm>
          <a:custGeom>
            <a:avLst/>
            <a:gdLst/>
            <a:ahLst/>
            <a:cxnLst/>
            <a:rect r="r" b="b" t="t" l="l"/>
            <a:pathLst>
              <a:path h="2802395" w="2658772">
                <a:moveTo>
                  <a:pt x="0" y="0"/>
                </a:moveTo>
                <a:lnTo>
                  <a:pt x="2658772" y="0"/>
                </a:lnTo>
                <a:lnTo>
                  <a:pt x="2658772" y="2802394"/>
                </a:lnTo>
                <a:lnTo>
                  <a:pt x="0" y="2802394"/>
                </a:lnTo>
                <a:lnTo>
                  <a:pt x="0" y="0"/>
                </a:lnTo>
                <a:close/>
              </a:path>
            </a:pathLst>
          </a:custGeom>
          <a:blipFill>
            <a:blip r:embed="rId8"/>
            <a:stretch>
              <a:fillRect l="0" t="0" r="0" b="0"/>
            </a:stretch>
          </a:blipFill>
        </p:spPr>
      </p:sp>
      <p:sp>
        <p:nvSpPr>
          <p:cNvPr name="Freeform 17" id="17"/>
          <p:cNvSpPr/>
          <p:nvPr/>
        </p:nvSpPr>
        <p:spPr>
          <a:xfrm flipH="false" flipV="false" rot="-5289575">
            <a:off x="2192942" y="5430805"/>
            <a:ext cx="480319" cy="1240260"/>
          </a:xfrm>
          <a:custGeom>
            <a:avLst/>
            <a:gdLst/>
            <a:ahLst/>
            <a:cxnLst/>
            <a:rect r="r" b="b" t="t" l="l"/>
            <a:pathLst>
              <a:path h="1240260" w="480319">
                <a:moveTo>
                  <a:pt x="0" y="0"/>
                </a:moveTo>
                <a:lnTo>
                  <a:pt x="480319" y="0"/>
                </a:lnTo>
                <a:lnTo>
                  <a:pt x="480319" y="1240260"/>
                </a:lnTo>
                <a:lnTo>
                  <a:pt x="0" y="124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2839451" y="2157975"/>
            <a:ext cx="4829097" cy="201944"/>
          </a:xfrm>
          <a:custGeom>
            <a:avLst/>
            <a:gdLst/>
            <a:ahLst/>
            <a:cxnLst/>
            <a:rect r="r" b="b" t="t" l="l"/>
            <a:pathLst>
              <a:path h="201944" w="4829097">
                <a:moveTo>
                  <a:pt x="0" y="0"/>
                </a:moveTo>
                <a:lnTo>
                  <a:pt x="4829097" y="0"/>
                </a:lnTo>
                <a:lnTo>
                  <a:pt x="4829097" y="201944"/>
                </a:lnTo>
                <a:lnTo>
                  <a:pt x="0" y="201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22564" y="1233029"/>
            <a:ext cx="1393594" cy="1384035"/>
            <a:chOff x="0" y="0"/>
            <a:chExt cx="1858125" cy="1845380"/>
          </a:xfrm>
        </p:grpSpPr>
        <p:grpSp>
          <p:nvGrpSpPr>
            <p:cNvPr name="Group 8" id="8"/>
            <p:cNvGrpSpPr/>
            <p:nvPr/>
          </p:nvGrpSpPr>
          <p:grpSpPr>
            <a:xfrm rot="0">
              <a:off x="148746" y="142373"/>
              <a:ext cx="1560634" cy="15606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2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142"/>
                  </a:lnSpc>
                </a:pPr>
              </a:p>
            </p:txBody>
          </p:sp>
        </p:grpSp>
        <p:sp>
          <p:nvSpPr>
            <p:cNvPr name="TextBox 11" id="11"/>
            <p:cNvSpPr txBox="true"/>
            <p:nvPr/>
          </p:nvSpPr>
          <p:spPr>
            <a:xfrm rot="0">
              <a:off x="0" y="285750"/>
              <a:ext cx="1858125" cy="1559630"/>
            </a:xfrm>
            <a:prstGeom prst="rect">
              <a:avLst/>
            </a:prstGeom>
          </p:spPr>
          <p:txBody>
            <a:bodyPr anchor="t" rtlCol="false" tIns="0" lIns="0" bIns="0" rIns="0">
              <a:spAutoFit/>
            </a:bodyPr>
            <a:lstStyle/>
            <a:p>
              <a:pPr algn="ctr" marL="0" indent="0" lvl="0">
                <a:lnSpc>
                  <a:spcPts val="7814"/>
                </a:lnSpc>
                <a:spcBef>
                  <a:spcPct val="0"/>
                </a:spcBef>
              </a:pPr>
              <a:r>
                <a:rPr lang="en-US" sz="9087">
                  <a:solidFill>
                    <a:srgbClr val="445544"/>
                  </a:solidFill>
                  <a:latin typeface="Kage"/>
                </a:rPr>
                <a:t>4</a:t>
              </a:r>
            </a:p>
          </p:txBody>
        </p:sp>
      </p:grpSp>
      <p:sp>
        <p:nvSpPr>
          <p:cNvPr name="TextBox 12" id="12"/>
          <p:cNvSpPr txBox="true"/>
          <p:nvPr/>
        </p:nvSpPr>
        <p:spPr>
          <a:xfrm rot="0">
            <a:off x="2839451" y="1686055"/>
            <a:ext cx="4829097" cy="430358"/>
          </a:xfrm>
          <a:prstGeom prst="rect">
            <a:avLst/>
          </a:prstGeom>
        </p:spPr>
        <p:txBody>
          <a:bodyPr anchor="t" rtlCol="false" tIns="0" lIns="0" bIns="0" rIns="0">
            <a:spAutoFit/>
          </a:bodyPr>
          <a:lstStyle/>
          <a:p>
            <a:pPr>
              <a:lnSpc>
                <a:spcPts val="3552"/>
              </a:lnSpc>
              <a:spcBef>
                <a:spcPct val="0"/>
              </a:spcBef>
            </a:pPr>
            <a:r>
              <a:rPr lang="en-US" sz="2537">
                <a:solidFill>
                  <a:srgbClr val="445544"/>
                </a:solidFill>
                <a:latin typeface="DM Sans Bold"/>
              </a:rPr>
              <a:t>Qual é o criador/mantenedor?</a:t>
            </a:r>
          </a:p>
        </p:txBody>
      </p:sp>
      <p:sp>
        <p:nvSpPr>
          <p:cNvPr name="Freeform 13" id="13"/>
          <p:cNvSpPr/>
          <p:nvPr/>
        </p:nvSpPr>
        <p:spPr>
          <a:xfrm flipH="false" flipV="false" rot="-5400000">
            <a:off x="2475999" y="3584543"/>
            <a:ext cx="480319" cy="1240260"/>
          </a:xfrm>
          <a:custGeom>
            <a:avLst/>
            <a:gdLst/>
            <a:ahLst/>
            <a:cxnLst/>
            <a:rect r="r" b="b" t="t" l="l"/>
            <a:pathLst>
              <a:path h="1240260" w="480319">
                <a:moveTo>
                  <a:pt x="0" y="0"/>
                </a:moveTo>
                <a:lnTo>
                  <a:pt x="480318" y="0"/>
                </a:lnTo>
                <a:lnTo>
                  <a:pt x="480318" y="1240259"/>
                </a:lnTo>
                <a:lnTo>
                  <a:pt x="0" y="1240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501361" y="3888313"/>
            <a:ext cx="12353002" cy="3023397"/>
          </a:xfrm>
          <a:prstGeom prst="rect">
            <a:avLst/>
          </a:prstGeom>
        </p:spPr>
        <p:txBody>
          <a:bodyPr anchor="t" rtlCol="false" tIns="0" lIns="0" bIns="0" rIns="0">
            <a:spAutoFit/>
          </a:bodyPr>
          <a:lstStyle/>
          <a:p>
            <a:pPr>
              <a:lnSpc>
                <a:spcPts val="6072"/>
              </a:lnSpc>
              <a:spcBef>
                <a:spcPct val="0"/>
              </a:spcBef>
            </a:pPr>
            <a:r>
              <a:rPr lang="en-US" sz="4337">
                <a:solidFill>
                  <a:srgbClr val="445544"/>
                </a:solidFill>
                <a:latin typeface="DM Sans Italics"/>
              </a:rPr>
              <a:t> Foi desenvolvido por </a:t>
            </a:r>
            <a:r>
              <a:rPr lang="en-US" sz="4337" u="sng">
                <a:solidFill>
                  <a:srgbClr val="445544"/>
                </a:solidFill>
                <a:latin typeface="DM Sans Italics"/>
                <a:hlinkClick r:id="rId7" tooltip="https://en.wikipedia.org/wiki/Zeus_Technology"/>
              </a:rPr>
              <a:t>Tecnologia Zeus</a:t>
            </a:r>
            <a:r>
              <a:rPr lang="en-US" sz="4337">
                <a:solidFill>
                  <a:srgbClr val="445544"/>
                </a:solidFill>
                <a:latin typeface="DM Sans Italics"/>
              </a:rPr>
              <a:t>, uma empresa de software localizada em </a:t>
            </a:r>
            <a:r>
              <a:rPr lang="en-US" sz="4337" u="sng">
                <a:solidFill>
                  <a:srgbClr val="445544"/>
                </a:solidFill>
                <a:latin typeface="DM Sans Italics"/>
                <a:hlinkClick r:id="rId8" tooltip="https://en.wikipedia.org/wiki/Cambridge"/>
              </a:rPr>
              <a:t>Cambridge</a:t>
            </a:r>
            <a:r>
              <a:rPr lang="en-US" sz="4337">
                <a:solidFill>
                  <a:srgbClr val="445544"/>
                </a:solidFill>
                <a:latin typeface="DM Sans Italics"/>
              </a:rPr>
              <a:t>, </a:t>
            </a:r>
            <a:r>
              <a:rPr lang="en-US" sz="4337" u="sng">
                <a:solidFill>
                  <a:srgbClr val="445544"/>
                </a:solidFill>
                <a:latin typeface="DM Sans Italics"/>
                <a:hlinkClick r:id="rId9" tooltip="https://en.wikipedia.org/wiki/England"/>
              </a:rPr>
              <a:t>Inglaterra</a:t>
            </a:r>
            <a:r>
              <a:rPr lang="en-US" sz="4337">
                <a:solidFill>
                  <a:srgbClr val="445544"/>
                </a:solidFill>
                <a:latin typeface="DM Sans Italics"/>
              </a:rPr>
              <a:t> foi fundada em 1995 por </a:t>
            </a:r>
            <a:r>
              <a:rPr lang="en-US" sz="4337" u="sng">
                <a:solidFill>
                  <a:srgbClr val="445544"/>
                </a:solidFill>
                <a:latin typeface="DM Sans Italics"/>
                <a:hlinkClick r:id="rId10" tooltip="https://en.wikipedia.org/wiki/University_of_Cambridge"/>
              </a:rPr>
              <a:t>Universidade de Cambridge</a:t>
            </a:r>
            <a:r>
              <a:rPr lang="en-US" sz="4337">
                <a:solidFill>
                  <a:srgbClr val="445544"/>
                </a:solidFill>
                <a:latin typeface="DM Sans Italics"/>
              </a:rPr>
              <a:t> damian Reeves e Adam Twiss.</a:t>
            </a:r>
          </a:p>
        </p:txBody>
      </p:sp>
      <p:sp>
        <p:nvSpPr>
          <p:cNvPr name="Freeform 15" id="15"/>
          <p:cNvSpPr/>
          <p:nvPr/>
        </p:nvSpPr>
        <p:spPr>
          <a:xfrm flipH="false" flipV="false" rot="0">
            <a:off x="16483262" y="8332035"/>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11"/>
            <a:stretch>
              <a:fillRect l="0" t="0" r="0" b="0"/>
            </a:stretch>
          </a:blipFill>
        </p:spPr>
      </p:sp>
      <p:sp>
        <p:nvSpPr>
          <p:cNvPr name="Freeform 16" id="16"/>
          <p:cNvSpPr/>
          <p:nvPr/>
        </p:nvSpPr>
        <p:spPr>
          <a:xfrm flipH="false" flipV="false" rot="-1787121">
            <a:off x="15153876" y="332483"/>
            <a:ext cx="2658772" cy="2802395"/>
          </a:xfrm>
          <a:custGeom>
            <a:avLst/>
            <a:gdLst/>
            <a:ahLst/>
            <a:cxnLst/>
            <a:rect r="r" b="b" t="t" l="l"/>
            <a:pathLst>
              <a:path h="2802395" w="2658772">
                <a:moveTo>
                  <a:pt x="0" y="0"/>
                </a:moveTo>
                <a:lnTo>
                  <a:pt x="2658772" y="0"/>
                </a:lnTo>
                <a:lnTo>
                  <a:pt x="2658772" y="2802394"/>
                </a:lnTo>
                <a:lnTo>
                  <a:pt x="0" y="2802394"/>
                </a:lnTo>
                <a:lnTo>
                  <a:pt x="0" y="0"/>
                </a:lnTo>
                <a:close/>
              </a:path>
            </a:pathLst>
          </a:custGeom>
          <a:blipFill>
            <a:blip r:embed="rId1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7846986" y="431683"/>
            <a:ext cx="2594029" cy="732813"/>
          </a:xfrm>
          <a:custGeom>
            <a:avLst/>
            <a:gdLst/>
            <a:ahLst/>
            <a:cxnLst/>
            <a:rect r="r" b="b" t="t" l="l"/>
            <a:pathLst>
              <a:path h="732813" w="2594029">
                <a:moveTo>
                  <a:pt x="0" y="0"/>
                </a:moveTo>
                <a:lnTo>
                  <a:pt x="2594028" y="0"/>
                </a:lnTo>
                <a:lnTo>
                  <a:pt x="2594028" y="732813"/>
                </a:lnTo>
                <a:lnTo>
                  <a:pt x="0" y="732813"/>
                </a:lnTo>
                <a:lnTo>
                  <a:pt x="0" y="0"/>
                </a:lnTo>
                <a:close/>
              </a:path>
            </a:pathLst>
          </a:custGeom>
          <a:blipFill>
            <a:blip r:embed="rId3"/>
            <a:stretch>
              <a:fillRect l="0" t="0" r="0" b="0"/>
            </a:stretch>
          </a:blipFill>
        </p:spPr>
      </p:sp>
      <p:sp>
        <p:nvSpPr>
          <p:cNvPr name="Freeform 7" id="7"/>
          <p:cNvSpPr/>
          <p:nvPr/>
        </p:nvSpPr>
        <p:spPr>
          <a:xfrm flipH="false" flipV="false" rot="0">
            <a:off x="6727381" y="5156333"/>
            <a:ext cx="4537342" cy="2119310"/>
          </a:xfrm>
          <a:custGeom>
            <a:avLst/>
            <a:gdLst/>
            <a:ahLst/>
            <a:cxnLst/>
            <a:rect r="r" b="b" t="t" l="l"/>
            <a:pathLst>
              <a:path h="2119310" w="4537342">
                <a:moveTo>
                  <a:pt x="0" y="0"/>
                </a:moveTo>
                <a:lnTo>
                  <a:pt x="4537342" y="0"/>
                </a:lnTo>
                <a:lnTo>
                  <a:pt x="4537342" y="2119310"/>
                </a:lnTo>
                <a:lnTo>
                  <a:pt x="0" y="2119310"/>
                </a:lnTo>
                <a:lnTo>
                  <a:pt x="0" y="0"/>
                </a:lnTo>
                <a:close/>
              </a:path>
            </a:pathLst>
          </a:custGeom>
          <a:blipFill>
            <a:blip r:embed="rId4"/>
            <a:stretch>
              <a:fillRect l="0" t="-59716" r="0" b="-54378"/>
            </a:stretch>
          </a:blipFill>
        </p:spPr>
      </p:sp>
      <p:sp>
        <p:nvSpPr>
          <p:cNvPr name="TextBox 8" id="8"/>
          <p:cNvSpPr txBox="true"/>
          <p:nvPr/>
        </p:nvSpPr>
        <p:spPr>
          <a:xfrm rot="0">
            <a:off x="1219200" y="7206571"/>
            <a:ext cx="5301930" cy="1991368"/>
          </a:xfrm>
          <a:prstGeom prst="rect">
            <a:avLst/>
          </a:prstGeom>
        </p:spPr>
        <p:txBody>
          <a:bodyPr anchor="t" rtlCol="false" tIns="0" lIns="0" bIns="0" rIns="0">
            <a:spAutoFit/>
          </a:bodyPr>
          <a:lstStyle/>
          <a:p>
            <a:pPr>
              <a:lnSpc>
                <a:spcPts val="2621"/>
              </a:lnSpc>
            </a:pPr>
            <a:r>
              <a:rPr lang="en-US" sz="2818">
                <a:solidFill>
                  <a:srgbClr val="445544"/>
                </a:solidFill>
                <a:latin typeface="DM Sans Bold"/>
              </a:rPr>
              <a:t>VANTAGENS: protegendo sistemas back-end e rastreando ataques contra outros tipos de servidores Web em um farm.</a:t>
            </a:r>
          </a:p>
          <a:p>
            <a:pPr algn="l" marL="0" indent="0" lvl="1">
              <a:lnSpc>
                <a:spcPts val="2621"/>
              </a:lnSpc>
              <a:spcBef>
                <a:spcPct val="0"/>
              </a:spcBef>
            </a:pPr>
          </a:p>
        </p:txBody>
      </p:sp>
      <p:sp>
        <p:nvSpPr>
          <p:cNvPr name="Freeform 9" id="9"/>
          <p:cNvSpPr/>
          <p:nvPr/>
        </p:nvSpPr>
        <p:spPr>
          <a:xfrm flipH="false" flipV="false" rot="8025947">
            <a:off x="6654235" y="4374329"/>
            <a:ext cx="480319" cy="1240260"/>
          </a:xfrm>
          <a:custGeom>
            <a:avLst/>
            <a:gdLst/>
            <a:ahLst/>
            <a:cxnLst/>
            <a:rect r="r" b="b" t="t" l="l"/>
            <a:pathLst>
              <a:path h="1240260" w="480319">
                <a:moveTo>
                  <a:pt x="0" y="0"/>
                </a:moveTo>
                <a:lnTo>
                  <a:pt x="480319" y="0"/>
                </a:lnTo>
                <a:lnTo>
                  <a:pt x="480319" y="1240259"/>
                </a:lnTo>
                <a:lnTo>
                  <a:pt x="0" y="1240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7845820">
            <a:off x="11307198" y="4389910"/>
            <a:ext cx="480319" cy="1240260"/>
          </a:xfrm>
          <a:custGeom>
            <a:avLst/>
            <a:gdLst/>
            <a:ahLst/>
            <a:cxnLst/>
            <a:rect r="r" b="b" t="t" l="l"/>
            <a:pathLst>
              <a:path h="1240260" w="480319">
                <a:moveTo>
                  <a:pt x="0" y="0"/>
                </a:moveTo>
                <a:lnTo>
                  <a:pt x="480319" y="0"/>
                </a:lnTo>
                <a:lnTo>
                  <a:pt x="480319" y="1240259"/>
                </a:lnTo>
                <a:lnTo>
                  <a:pt x="0" y="1240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950891">
            <a:off x="11397854" y="6579320"/>
            <a:ext cx="480319" cy="1240260"/>
          </a:xfrm>
          <a:custGeom>
            <a:avLst/>
            <a:gdLst/>
            <a:ahLst/>
            <a:cxnLst/>
            <a:rect r="r" b="b" t="t" l="l"/>
            <a:pathLst>
              <a:path h="1240260" w="480319">
                <a:moveTo>
                  <a:pt x="0" y="0"/>
                </a:moveTo>
                <a:lnTo>
                  <a:pt x="480318" y="0"/>
                </a:lnTo>
                <a:lnTo>
                  <a:pt x="480318" y="1240260"/>
                </a:lnTo>
                <a:lnTo>
                  <a:pt x="0" y="124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771324">
            <a:off x="6040476" y="6655514"/>
            <a:ext cx="480319" cy="1240260"/>
          </a:xfrm>
          <a:custGeom>
            <a:avLst/>
            <a:gdLst/>
            <a:ahLst/>
            <a:cxnLst/>
            <a:rect r="r" b="b" t="t" l="l"/>
            <a:pathLst>
              <a:path h="1240260" w="480319">
                <a:moveTo>
                  <a:pt x="0" y="0"/>
                </a:moveTo>
                <a:lnTo>
                  <a:pt x="480319" y="0"/>
                </a:lnTo>
                <a:lnTo>
                  <a:pt x="480319" y="1240259"/>
                </a:lnTo>
                <a:lnTo>
                  <a:pt x="0" y="1240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735177" y="1655087"/>
            <a:ext cx="16817647" cy="1193799"/>
          </a:xfrm>
          <a:prstGeom prst="rect">
            <a:avLst/>
          </a:prstGeom>
        </p:spPr>
        <p:txBody>
          <a:bodyPr anchor="t" rtlCol="false" tIns="0" lIns="0" bIns="0" rIns="0">
            <a:spAutoFit/>
          </a:bodyPr>
          <a:lstStyle/>
          <a:p>
            <a:pPr algn="ctr" marL="0" indent="0" lvl="0">
              <a:lnSpc>
                <a:spcPts val="8599"/>
              </a:lnSpc>
              <a:spcBef>
                <a:spcPct val="0"/>
              </a:spcBef>
            </a:pPr>
            <a:r>
              <a:rPr lang="en-US" sz="9999">
                <a:solidFill>
                  <a:srgbClr val="445544"/>
                </a:solidFill>
                <a:latin typeface="Kage"/>
              </a:rPr>
              <a:t>Vantagens e desvantagens</a:t>
            </a:r>
          </a:p>
        </p:txBody>
      </p:sp>
      <p:sp>
        <p:nvSpPr>
          <p:cNvPr name="TextBox 14" id="14"/>
          <p:cNvSpPr txBox="true"/>
          <p:nvPr/>
        </p:nvSpPr>
        <p:spPr>
          <a:xfrm rot="0">
            <a:off x="12397158" y="3390550"/>
            <a:ext cx="4676583" cy="1867003"/>
          </a:xfrm>
          <a:prstGeom prst="rect">
            <a:avLst/>
          </a:prstGeom>
        </p:spPr>
        <p:txBody>
          <a:bodyPr anchor="t" rtlCol="false" tIns="0" lIns="0" bIns="0" rIns="0">
            <a:spAutoFit/>
          </a:bodyPr>
          <a:lstStyle/>
          <a:p>
            <a:pPr algn="l" marL="0" indent="0" lvl="1">
              <a:lnSpc>
                <a:spcPts val="2920"/>
              </a:lnSpc>
              <a:spcBef>
                <a:spcPct val="0"/>
              </a:spcBef>
            </a:pPr>
            <a:r>
              <a:rPr lang="en-US" sz="3139">
                <a:solidFill>
                  <a:srgbClr val="445544"/>
                </a:solidFill>
                <a:latin typeface="DM Sans Bold"/>
              </a:rPr>
              <a:t>DESVANTAGENS: Você pode achar o servidor web mais caro do que a prática de hospedagem eletrônica;</a:t>
            </a:r>
          </a:p>
        </p:txBody>
      </p:sp>
      <p:sp>
        <p:nvSpPr>
          <p:cNvPr name="TextBox 15" id="15"/>
          <p:cNvSpPr txBox="true"/>
          <p:nvPr/>
        </p:nvSpPr>
        <p:spPr>
          <a:xfrm rot="0">
            <a:off x="12173859" y="7256600"/>
            <a:ext cx="4899882" cy="2071234"/>
          </a:xfrm>
          <a:prstGeom prst="rect">
            <a:avLst/>
          </a:prstGeom>
        </p:spPr>
        <p:txBody>
          <a:bodyPr anchor="t" rtlCol="false" tIns="0" lIns="0" bIns="0" rIns="0">
            <a:spAutoFit/>
          </a:bodyPr>
          <a:lstStyle/>
          <a:p>
            <a:pPr>
              <a:lnSpc>
                <a:spcPts val="2339"/>
              </a:lnSpc>
            </a:pPr>
            <a:r>
              <a:rPr lang="en-US" sz="2515">
                <a:solidFill>
                  <a:srgbClr val="445544"/>
                </a:solidFill>
                <a:latin typeface="DM Sans Bold"/>
              </a:rPr>
              <a:t>DESVANTAGENS: Às vezes é um desafio personalizar o serviço de hospedagem no servidor web;</a:t>
            </a:r>
          </a:p>
          <a:p>
            <a:pPr algn="l" marL="0" indent="0" lvl="1">
              <a:lnSpc>
                <a:spcPts val="2339"/>
              </a:lnSpc>
              <a:spcBef>
                <a:spcPct val="0"/>
              </a:spcBef>
            </a:pPr>
            <a:r>
              <a:rPr lang="en-US" sz="2515">
                <a:solidFill>
                  <a:srgbClr val="445544"/>
                </a:solidFill>
                <a:latin typeface="DM Sans Bold"/>
              </a:rPr>
              <a:t>Durante tráfego intenso, pode haver uma situação de travamento do servidor.</a:t>
            </a:r>
          </a:p>
        </p:txBody>
      </p:sp>
      <p:sp>
        <p:nvSpPr>
          <p:cNvPr name="TextBox 16" id="16"/>
          <p:cNvSpPr txBox="true"/>
          <p:nvPr/>
        </p:nvSpPr>
        <p:spPr>
          <a:xfrm rot="0">
            <a:off x="1028700" y="3390550"/>
            <a:ext cx="5301930" cy="1309492"/>
          </a:xfrm>
          <a:prstGeom prst="rect">
            <a:avLst/>
          </a:prstGeom>
        </p:spPr>
        <p:txBody>
          <a:bodyPr anchor="t" rtlCol="false" tIns="0" lIns="0" bIns="0" rIns="0">
            <a:spAutoFit/>
          </a:bodyPr>
          <a:lstStyle/>
          <a:p>
            <a:pPr algn="l" marL="0" indent="0" lvl="1">
              <a:lnSpc>
                <a:spcPts val="2567"/>
              </a:lnSpc>
              <a:spcBef>
                <a:spcPct val="0"/>
              </a:spcBef>
            </a:pPr>
            <a:r>
              <a:rPr lang="en-US" sz="2760">
                <a:solidFill>
                  <a:srgbClr val="445544"/>
                </a:solidFill>
                <a:latin typeface="DM Sans Bold"/>
              </a:rPr>
              <a:t>VANTAGENS: O Zeus Web Server fornece recursos flexíveis de gerenciamento e integração baseados na Web.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7037"/>
            </a:stretch>
          </a:blipFill>
        </p:spPr>
      </p:sp>
      <p:grpSp>
        <p:nvGrpSpPr>
          <p:cNvPr name="Group 3" id="3"/>
          <p:cNvGrpSpPr/>
          <p:nvPr/>
        </p:nvGrpSpPr>
        <p:grpSpPr>
          <a:xfrm rot="0">
            <a:off x="735177" y="715639"/>
            <a:ext cx="16817647" cy="8855722"/>
            <a:chOff x="0" y="0"/>
            <a:chExt cx="4501499" cy="2370369"/>
          </a:xfrm>
        </p:grpSpPr>
        <p:sp>
          <p:nvSpPr>
            <p:cNvPr name="Freeform 4" id="4"/>
            <p:cNvSpPr/>
            <p:nvPr/>
          </p:nvSpPr>
          <p:spPr>
            <a:xfrm flipH="false" flipV="false" rot="0">
              <a:off x="0" y="0"/>
              <a:ext cx="4501499" cy="2370369"/>
            </a:xfrm>
            <a:custGeom>
              <a:avLst/>
              <a:gdLst/>
              <a:ahLst/>
              <a:cxnLst/>
              <a:rect r="r" b="b" t="t" l="l"/>
              <a:pathLst>
                <a:path h="2370369" w="4501499">
                  <a:moveTo>
                    <a:pt x="0" y="0"/>
                  </a:moveTo>
                  <a:lnTo>
                    <a:pt x="4501499" y="0"/>
                  </a:lnTo>
                  <a:lnTo>
                    <a:pt x="4501499" y="2370369"/>
                  </a:lnTo>
                  <a:lnTo>
                    <a:pt x="0" y="2370369"/>
                  </a:lnTo>
                  <a:close/>
                </a:path>
              </a:pathLst>
            </a:custGeom>
            <a:solidFill>
              <a:srgbClr val="FFFFFF"/>
            </a:solidFill>
            <a:ln w="66675" cap="sq">
              <a:solidFill>
                <a:srgbClr val="FFC259"/>
              </a:solidFill>
              <a:prstDash val="solid"/>
              <a:miter/>
            </a:ln>
          </p:spPr>
        </p:sp>
        <p:sp>
          <p:nvSpPr>
            <p:cNvPr name="TextBox 5" id="5"/>
            <p:cNvSpPr txBox="true"/>
            <p:nvPr/>
          </p:nvSpPr>
          <p:spPr>
            <a:xfrm>
              <a:off x="0" y="-28575"/>
              <a:ext cx="4501499" cy="2398944"/>
            </a:xfrm>
            <a:prstGeom prst="rect">
              <a:avLst/>
            </a:prstGeom>
          </p:spPr>
          <p:txBody>
            <a:bodyPr anchor="ctr" rtlCol="false" tIns="50800" lIns="50800" bIns="50800" rIns="50800"/>
            <a:lstStyle/>
            <a:p>
              <a:pPr>
                <a:lnSpc>
                  <a:spcPts val="1819"/>
                </a:lnSpc>
              </a:pPr>
            </a:p>
          </p:txBody>
        </p:sp>
      </p:grpSp>
      <p:sp>
        <p:nvSpPr>
          <p:cNvPr name="Freeform 6" id="6"/>
          <p:cNvSpPr/>
          <p:nvPr/>
        </p:nvSpPr>
        <p:spPr>
          <a:xfrm flipH="false" flipV="false" rot="0">
            <a:off x="4174042" y="4354883"/>
            <a:ext cx="10059696" cy="420678"/>
          </a:xfrm>
          <a:custGeom>
            <a:avLst/>
            <a:gdLst/>
            <a:ahLst/>
            <a:cxnLst/>
            <a:rect r="r" b="b" t="t" l="l"/>
            <a:pathLst>
              <a:path h="420678" w="10059696">
                <a:moveTo>
                  <a:pt x="0" y="0"/>
                </a:moveTo>
                <a:lnTo>
                  <a:pt x="10059696" y="0"/>
                </a:lnTo>
                <a:lnTo>
                  <a:pt x="10059696" y="420678"/>
                </a:lnTo>
                <a:lnTo>
                  <a:pt x="0" y="420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83262" y="8332035"/>
            <a:ext cx="1552076" cy="1644584"/>
          </a:xfrm>
          <a:custGeom>
            <a:avLst/>
            <a:gdLst/>
            <a:ahLst/>
            <a:cxnLst/>
            <a:rect r="r" b="b" t="t" l="l"/>
            <a:pathLst>
              <a:path h="1644584" w="1552076">
                <a:moveTo>
                  <a:pt x="0" y="0"/>
                </a:moveTo>
                <a:lnTo>
                  <a:pt x="1552076" y="0"/>
                </a:lnTo>
                <a:lnTo>
                  <a:pt x="1552076" y="1644584"/>
                </a:lnTo>
                <a:lnTo>
                  <a:pt x="0" y="1644584"/>
                </a:lnTo>
                <a:lnTo>
                  <a:pt x="0" y="0"/>
                </a:lnTo>
                <a:close/>
              </a:path>
            </a:pathLst>
          </a:custGeom>
          <a:blipFill>
            <a:blip r:embed="rId5"/>
            <a:stretch>
              <a:fillRect l="0" t="0" r="0" b="0"/>
            </a:stretch>
          </a:blipFill>
        </p:spPr>
      </p:sp>
      <p:sp>
        <p:nvSpPr>
          <p:cNvPr name="TextBox 8" id="8"/>
          <p:cNvSpPr txBox="true"/>
          <p:nvPr/>
        </p:nvSpPr>
        <p:spPr>
          <a:xfrm rot="0">
            <a:off x="3830802" y="3487006"/>
            <a:ext cx="10626397" cy="2279649"/>
          </a:xfrm>
          <a:prstGeom prst="rect">
            <a:avLst/>
          </a:prstGeom>
        </p:spPr>
        <p:txBody>
          <a:bodyPr anchor="t" rtlCol="false" tIns="0" lIns="0" bIns="0" rIns="0">
            <a:spAutoFit/>
          </a:bodyPr>
          <a:lstStyle/>
          <a:p>
            <a:pPr algn="ctr" marL="0" indent="0" lvl="0">
              <a:lnSpc>
                <a:spcPts val="8599"/>
              </a:lnSpc>
              <a:spcBef>
                <a:spcPct val="0"/>
              </a:spcBef>
            </a:pPr>
            <a:r>
              <a:rPr lang="en-US" sz="9999">
                <a:solidFill>
                  <a:srgbClr val="445544"/>
                </a:solidFill>
                <a:latin typeface="Kage"/>
              </a:rPr>
              <a:t>Como ja dizia a minha ex, terminamos!</a:t>
            </a:r>
          </a:p>
        </p:txBody>
      </p:sp>
      <p:sp>
        <p:nvSpPr>
          <p:cNvPr name="Freeform 9" id="9"/>
          <p:cNvSpPr/>
          <p:nvPr/>
        </p:nvSpPr>
        <p:spPr>
          <a:xfrm flipH="false" flipV="false" rot="0">
            <a:off x="6513028" y="5546610"/>
            <a:ext cx="5261944" cy="220045"/>
          </a:xfrm>
          <a:custGeom>
            <a:avLst/>
            <a:gdLst/>
            <a:ahLst/>
            <a:cxnLst/>
            <a:rect r="r" b="b" t="t" l="l"/>
            <a:pathLst>
              <a:path h="220045" w="5261944">
                <a:moveTo>
                  <a:pt x="0" y="0"/>
                </a:moveTo>
                <a:lnTo>
                  <a:pt x="5261944" y="0"/>
                </a:lnTo>
                <a:lnTo>
                  <a:pt x="5261944" y="220045"/>
                </a:lnTo>
                <a:lnTo>
                  <a:pt x="0" y="2200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90080">
            <a:off x="1152172" y="5967035"/>
            <a:ext cx="4887461" cy="3136338"/>
          </a:xfrm>
          <a:custGeom>
            <a:avLst/>
            <a:gdLst/>
            <a:ahLst/>
            <a:cxnLst/>
            <a:rect r="r" b="b" t="t" l="l"/>
            <a:pathLst>
              <a:path h="3136338" w="4887461">
                <a:moveTo>
                  <a:pt x="0" y="0"/>
                </a:moveTo>
                <a:lnTo>
                  <a:pt x="4887461" y="0"/>
                </a:lnTo>
                <a:lnTo>
                  <a:pt x="4887461" y="3136338"/>
                </a:lnTo>
                <a:lnTo>
                  <a:pt x="0" y="3136338"/>
                </a:lnTo>
                <a:lnTo>
                  <a:pt x="0" y="0"/>
                </a:lnTo>
                <a:close/>
              </a:path>
            </a:pathLst>
          </a:custGeom>
          <a:blipFill>
            <a:blip r:embed="rId6"/>
            <a:stretch>
              <a:fillRect l="0" t="0" r="0" b="0"/>
            </a:stretch>
          </a:blipFill>
        </p:spPr>
      </p:sp>
      <p:sp>
        <p:nvSpPr>
          <p:cNvPr name="Freeform 11" id="11"/>
          <p:cNvSpPr/>
          <p:nvPr/>
        </p:nvSpPr>
        <p:spPr>
          <a:xfrm flipH="false" flipV="false" rot="278936">
            <a:off x="14094167" y="1137325"/>
            <a:ext cx="2782910" cy="2524388"/>
          </a:xfrm>
          <a:custGeom>
            <a:avLst/>
            <a:gdLst/>
            <a:ahLst/>
            <a:cxnLst/>
            <a:rect r="r" b="b" t="t" l="l"/>
            <a:pathLst>
              <a:path h="2524388" w="2782910">
                <a:moveTo>
                  <a:pt x="0" y="0"/>
                </a:moveTo>
                <a:lnTo>
                  <a:pt x="2782910" y="0"/>
                </a:lnTo>
                <a:lnTo>
                  <a:pt x="2782910" y="2524389"/>
                </a:lnTo>
                <a:lnTo>
                  <a:pt x="0" y="2524389"/>
                </a:lnTo>
                <a:lnTo>
                  <a:pt x="0" y="0"/>
                </a:lnTo>
                <a:close/>
              </a:path>
            </a:pathLst>
          </a:custGeom>
          <a:blipFill>
            <a:blip r:embed="rId7"/>
            <a:stretch>
              <a:fillRect l="0" t="0" r="0" b="0"/>
            </a:stretch>
          </a:blipFill>
        </p:spPr>
      </p:sp>
      <p:sp>
        <p:nvSpPr>
          <p:cNvPr name="TextBox 12" id="12"/>
          <p:cNvSpPr txBox="true"/>
          <p:nvPr/>
        </p:nvSpPr>
        <p:spPr>
          <a:xfrm rot="0">
            <a:off x="6235208" y="6709630"/>
            <a:ext cx="5937364" cy="676517"/>
          </a:xfrm>
          <a:prstGeom prst="rect">
            <a:avLst/>
          </a:prstGeom>
        </p:spPr>
        <p:txBody>
          <a:bodyPr anchor="t" rtlCol="false" tIns="0" lIns="0" bIns="0" rIns="0">
            <a:spAutoFit/>
          </a:bodyPr>
          <a:lstStyle/>
          <a:p>
            <a:pPr algn="ctr" marL="0" indent="0" lvl="0">
              <a:lnSpc>
                <a:spcPts val="4805"/>
              </a:lnSpc>
              <a:spcBef>
                <a:spcPct val="0"/>
              </a:spcBef>
            </a:pPr>
            <a:r>
              <a:rPr lang="en-US" sz="5587">
                <a:solidFill>
                  <a:srgbClr val="445544"/>
                </a:solidFill>
                <a:latin typeface="Kage"/>
              </a:rPr>
              <a:t>obrigada pela sua atenção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DAGDP7-DzI4</dc:identifier>
  <dcterms:modified xsi:type="dcterms:W3CDTF">2011-08-01T06:04:30Z</dcterms:modified>
  <cp:revision>1</cp:revision>
  <dc:title>Apresentação de Brainstorm de Marketing Colagem Vintage</dc:title>
</cp:coreProperties>
</file>